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</p:sldMasterIdLst>
  <p:notesMasterIdLst>
    <p:notesMasterId r:id="rId2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IBM Plex Sans" panose="020B0503050203000203" pitchFamily="34" charset="0"/>
      <p:regular r:id="rId30"/>
      <p:bold r:id="rId31"/>
      <p:italic r:id="rId32"/>
      <p:boldItalic r:id="rId33"/>
    </p:embeddedFont>
    <p:embeddedFont>
      <p:font typeface="IBM Plex Sans Light" panose="020F0302020204030204" pitchFamily="34" charset="0"/>
      <p:regular r:id="rId34"/>
      <p:bold r:id="rId35"/>
      <p:italic r:id="rId36"/>
      <p:boldItalic r:id="rId35"/>
    </p:embeddedFont>
    <p:embeddedFont>
      <p:font typeface="IBM Plex Sans SemiBold" panose="020F0502020204030204" pitchFamily="34" charset="0"/>
      <p:regular r:id="rId37"/>
      <p:bold r:id="rId38"/>
      <p:italic r:id="rId39"/>
      <p:boldItalic r:id="rId40"/>
    </p:embeddedFont>
    <p:embeddedFont>
      <p:font typeface="Jim Nightshade" panose="020B0503050203000203" pitchFamily="34" charset="0"/>
      <p:regular r:id="rId41"/>
      <p:italic r:id="rId42"/>
    </p:embeddedFont>
    <p:embeddedFont>
      <p:font typeface="Saira Condensed Light" panose="020B0503050203000203" pitchFamily="34" charset="0"/>
      <p:regular r:id="rId41"/>
      <p:bold r:id="rId41"/>
      <p: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80">
          <p15:clr>
            <a:srgbClr val="747775"/>
          </p15:clr>
        </p15:guide>
        <p15:guide id="2" pos="2952">
          <p15:clr>
            <a:srgbClr val="747775"/>
          </p15:clr>
        </p15:guide>
        <p15:guide id="3" pos="288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1"/>
    <p:restoredTop sz="96098"/>
  </p:normalViewPr>
  <p:slideViewPr>
    <p:cSldViewPr snapToGrid="0">
      <p:cViewPr>
        <p:scale>
          <a:sx n="169" d="100"/>
          <a:sy n="169" d="100"/>
        </p:scale>
        <p:origin x="64" y="8"/>
      </p:cViewPr>
      <p:guideLst>
        <p:guide orient="horz" pos="1080"/>
        <p:guide pos="2952"/>
        <p:guide pos="2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1a1b463118_3_1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21a1b463118_3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1a1b463118_3_2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21a1b463118_3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1a1b463118_3_2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1a1b463118_3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1a1b463118_3_2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21a1b463118_3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a1b463118_3_2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21a1b463118_3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1a1b463118_3_2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g21a1b463118_3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1a1b463118_3_2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g21a1b463118_3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1a1b463118_3_3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g21a1b463118_3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1a1b463118_3_3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21a1b463118_3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1a1b463118_3_3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g21a1b463118_3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1a1b463118_3_3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g21a1b463118_3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1a1b463118_3_1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21a1b463118_3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1a1b463118_3_3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g21a1b463118_3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1a1b463118_3_3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g21a1b463118_3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1a1b463118_3_3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g21a1b463118_3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1a1b463118_3_1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21a1b463118_3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1a1b463118_3_1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21a1b463118_3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1a1b463118_3_1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21a1b463118_3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1a1b463118_3_2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21a1b463118_3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1a1b463118_3_2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21a1b463118_3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1a1b463118_3_2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21a1b463118_3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1a1b463118_3_2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g21a1b463118_3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4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>
            <a:spLocks noGrp="1"/>
          </p:cNvSpPr>
          <p:nvPr>
            <p:ph type="ctrTitle"/>
          </p:nvPr>
        </p:nvSpPr>
        <p:spPr>
          <a:xfrm>
            <a:off x="3187411" y="1878691"/>
            <a:ext cx="5460550" cy="1546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Saira Condensed Light"/>
              <a:buNone/>
              <a:defRPr sz="4100" b="0" i="0">
                <a:solidFill>
                  <a:schemeClr val="lt1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3366655" y="3443527"/>
            <a:ext cx="5281306" cy="70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0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2"/>
          </p:nvPr>
        </p:nvSpPr>
        <p:spPr>
          <a:xfrm>
            <a:off x="3506932" y="4267564"/>
            <a:ext cx="5141031" cy="316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 i="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L="914400" lvl="1" indent="-2286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marL="2286000" lvl="4" indent="-2286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dt" idx="10"/>
          </p:nvPr>
        </p:nvSpPr>
        <p:spPr>
          <a:xfrm>
            <a:off x="7812157" y="4756525"/>
            <a:ext cx="835804" cy="1846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head and Content">
  <p:cSld name="Title, Subhead and Conte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484769" y="273845"/>
            <a:ext cx="8031773" cy="55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483578" y="1009112"/>
            <a:ext cx="8031773" cy="55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2"/>
          </p:nvPr>
        </p:nvSpPr>
        <p:spPr>
          <a:xfrm>
            <a:off x="483578" y="1652155"/>
            <a:ext cx="8031773" cy="2909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Slide">
  <p:cSld name="Thank You Slid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 descr="A picture containing person, crowd, event, several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8985"/>
          <a:stretch/>
        </p:blipFill>
        <p:spPr>
          <a:xfrm>
            <a:off x="1" y="0"/>
            <a:ext cx="547894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6" descr="A picture containing sha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 txBox="1"/>
          <p:nvPr/>
        </p:nvSpPr>
        <p:spPr>
          <a:xfrm>
            <a:off x="5463542" y="2358208"/>
            <a:ext cx="3184421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b="0" i="0">
                <a:solidFill>
                  <a:schemeClr val="lt1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rPr>
              <a:t>THANK </a:t>
            </a:r>
            <a:r>
              <a:rPr lang="en" sz="4100" b="1" i="0">
                <a:solidFill>
                  <a:schemeClr val="lt1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rPr>
              <a:t>YOU</a:t>
            </a:r>
            <a:endParaRPr sz="1100"/>
          </a:p>
        </p:txBody>
      </p:sp>
      <p:sp>
        <p:nvSpPr>
          <p:cNvPr id="72" name="Google Shape;72;p16"/>
          <p:cNvSpPr txBox="1"/>
          <p:nvPr/>
        </p:nvSpPr>
        <p:spPr>
          <a:xfrm>
            <a:off x="4572002" y="3877814"/>
            <a:ext cx="4075961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Stevens Institute of Technology</a:t>
            </a:r>
            <a:br>
              <a:rPr lang="en" sz="12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 Castle Point Terrace, Hoboken, NJ 07030</a:t>
            </a:r>
            <a:endParaRPr sz="11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19" descr="A body of water with buildings along it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0678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9" descr="A picture containing shape&#10;&#10;Description automatically generated"/>
          <p:cNvSpPr/>
          <p:nvPr/>
        </p:nvSpPr>
        <p:spPr>
          <a:xfrm>
            <a:off x="223838" y="0"/>
            <a:ext cx="8920163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25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8" descr="A statue of a person riding a hors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l="16253"/>
          <a:stretch/>
        </p:blipFill>
        <p:spPr>
          <a:xfrm>
            <a:off x="1" y="0"/>
            <a:ext cx="647725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8" descr="A picture containing shape&#10;&#10;Description automatically generated"/>
          <p:cNvSpPr/>
          <p:nvPr/>
        </p:nvSpPr>
        <p:spPr>
          <a:xfrm>
            <a:off x="223838" y="0"/>
            <a:ext cx="8920163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47" name="Google Shape;147;p28"/>
          <p:cNvSpPr txBox="1">
            <a:spLocks noGrp="1"/>
          </p:cNvSpPr>
          <p:nvPr>
            <p:ph type="ctrTitle"/>
          </p:nvPr>
        </p:nvSpPr>
        <p:spPr>
          <a:xfrm>
            <a:off x="4743452" y="1878691"/>
            <a:ext cx="3904511" cy="1546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Saira Condensed Light"/>
              <a:buNone/>
              <a:defRPr sz="4100" b="0" i="0">
                <a:solidFill>
                  <a:schemeClr val="lt1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subTitle" idx="1"/>
          </p:nvPr>
        </p:nvSpPr>
        <p:spPr>
          <a:xfrm>
            <a:off x="4962526" y="3443527"/>
            <a:ext cx="3685436" cy="70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0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body" idx="2"/>
          </p:nvPr>
        </p:nvSpPr>
        <p:spPr>
          <a:xfrm>
            <a:off x="5095876" y="4267564"/>
            <a:ext cx="3552086" cy="316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 i="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L="914400" lvl="1" indent="-2286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marL="2286000" lvl="4" indent="-2286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dt" idx="10"/>
          </p:nvPr>
        </p:nvSpPr>
        <p:spPr>
          <a:xfrm>
            <a:off x="7804702" y="4756525"/>
            <a:ext cx="843259" cy="1846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Custom Image">
  <p:cSld name="Title Slide - Custom Image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 rotWithShape="1">
          <a:blip r:embed="rId2">
            <a:alphaModFix/>
          </a:blip>
          <a:srcRect l="103" r="14569"/>
          <a:stretch/>
        </p:blipFill>
        <p:spPr>
          <a:xfrm>
            <a:off x="-1525092" y="0"/>
            <a:ext cx="779430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9" descr="A picture containing shape&#10;&#10;Description automatically generated"/>
          <p:cNvSpPr/>
          <p:nvPr/>
        </p:nvSpPr>
        <p:spPr>
          <a:xfrm>
            <a:off x="223837" y="0"/>
            <a:ext cx="8920163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4" name="Google Shape;154;p29"/>
          <p:cNvSpPr txBox="1">
            <a:spLocks noGrp="1"/>
          </p:cNvSpPr>
          <p:nvPr>
            <p:ph type="ctrTitle"/>
          </p:nvPr>
        </p:nvSpPr>
        <p:spPr>
          <a:xfrm>
            <a:off x="4743452" y="1878691"/>
            <a:ext cx="3904511" cy="1546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Saira Condensed Light"/>
              <a:buNone/>
              <a:defRPr sz="4100" b="0" i="0">
                <a:solidFill>
                  <a:schemeClr val="lt1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subTitle" idx="1"/>
          </p:nvPr>
        </p:nvSpPr>
        <p:spPr>
          <a:xfrm>
            <a:off x="4962526" y="3443527"/>
            <a:ext cx="3685436" cy="70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0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56" name="Google Shape;156;p29"/>
          <p:cNvSpPr txBox="1">
            <a:spLocks noGrp="1"/>
          </p:cNvSpPr>
          <p:nvPr>
            <p:ph type="dt" idx="10"/>
          </p:nvPr>
        </p:nvSpPr>
        <p:spPr>
          <a:xfrm>
            <a:off x="7834519" y="4771639"/>
            <a:ext cx="813443" cy="1846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9"/>
          <p:cNvSpPr txBox="1">
            <a:spLocks noGrp="1"/>
          </p:cNvSpPr>
          <p:nvPr>
            <p:ph type="body" idx="2"/>
          </p:nvPr>
        </p:nvSpPr>
        <p:spPr>
          <a:xfrm>
            <a:off x="5095876" y="4267564"/>
            <a:ext cx="3552086" cy="316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 i="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L="914400" lvl="1" indent="-2286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marL="2286000" lvl="4" indent="-2286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9"/>
          <p:cNvSpPr txBox="1"/>
          <p:nvPr/>
        </p:nvSpPr>
        <p:spPr>
          <a:xfrm>
            <a:off x="684612" y="994268"/>
            <a:ext cx="3161832" cy="385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INSTRUCTIONS TO REPLACE IMAGE: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54000" marR="0" lvl="0" indent="-260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" sz="1100" b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Go to View&gt;Slide Master</a:t>
            </a:r>
            <a:endParaRPr sz="1100"/>
          </a:p>
          <a:p>
            <a:pPr marL="254000" marR="0" lvl="0" indent="-260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" sz="1100" b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Locate this layout and duplicate it</a:t>
            </a:r>
            <a:endParaRPr sz="1100"/>
          </a:p>
          <a:p>
            <a:pPr marL="254000" marR="0" lvl="0" indent="-260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" sz="1100" b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Right-click the orange circle on the far-left side of this image</a:t>
            </a:r>
            <a:endParaRPr sz="1100"/>
          </a:p>
          <a:p>
            <a:pPr marL="254000" marR="0" lvl="0" indent="-260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" sz="1100" b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Scroll to “Change Picture”</a:t>
            </a:r>
            <a:endParaRPr sz="1100"/>
          </a:p>
          <a:p>
            <a:pPr marL="254000" marR="0" lvl="0" indent="-260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" sz="1100" b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“From File” (note that your version of PowerPoint may use different menu language)</a:t>
            </a:r>
            <a:endParaRPr sz="1100"/>
          </a:p>
          <a:p>
            <a:pPr marL="254000" marR="0" lvl="0" indent="-260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" sz="1100" b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desired image</a:t>
            </a:r>
            <a:endParaRPr sz="1100"/>
          </a:p>
          <a:p>
            <a:pPr marL="254000" marR="0" lvl="0" indent="-260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" sz="1100" b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Resize and crop image as necessary</a:t>
            </a:r>
            <a:endParaRPr sz="1100"/>
          </a:p>
          <a:p>
            <a:pPr marL="254000" marR="0" lvl="0" indent="-260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" sz="1100" b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Make sure image is sent to back (right click on image)</a:t>
            </a:r>
            <a:endParaRPr sz="1100"/>
          </a:p>
          <a:p>
            <a:pPr marL="254000" marR="0" lvl="0" indent="-260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" sz="1100" b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Close slide master and insert a new slide using the new, then delete this text box from your presentation slide.</a:t>
            </a:r>
            <a:endParaRPr sz="110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 txBox="1">
            <a:spLocks noGrp="1"/>
          </p:cNvSpPr>
          <p:nvPr>
            <p:ph type="title"/>
          </p:nvPr>
        </p:nvSpPr>
        <p:spPr>
          <a:xfrm>
            <a:off x="483577" y="273844"/>
            <a:ext cx="8032964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TR"/>
              <a:buChar char="-"/>
              <a:defRPr/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TR"/>
              <a:buChar char="-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TR"/>
              <a:buChar char="-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TR"/>
              <a:buChar char="-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>
            <a:spLocks noGrp="1"/>
          </p:cNvSpPr>
          <p:nvPr>
            <p:ph type="title"/>
          </p:nvPr>
        </p:nvSpPr>
        <p:spPr>
          <a:xfrm>
            <a:off x="483577" y="273844"/>
            <a:ext cx="8032964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1"/>
          <p:cNvSpPr txBox="1">
            <a:spLocks noGrp="1"/>
          </p:cNvSpPr>
          <p:nvPr>
            <p:ph type="body" idx="1"/>
          </p:nvPr>
        </p:nvSpPr>
        <p:spPr>
          <a:xfrm>
            <a:off x="483577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31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">
  <p:cSld name="Three Content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>
            <a:spLocks noGrp="1"/>
          </p:cNvSpPr>
          <p:nvPr>
            <p:ph type="title"/>
          </p:nvPr>
        </p:nvSpPr>
        <p:spPr>
          <a:xfrm>
            <a:off x="483577" y="273844"/>
            <a:ext cx="8032964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32"/>
          <p:cNvSpPr txBox="1">
            <a:spLocks noGrp="1"/>
          </p:cNvSpPr>
          <p:nvPr>
            <p:ph type="body" idx="1"/>
          </p:nvPr>
        </p:nvSpPr>
        <p:spPr>
          <a:xfrm>
            <a:off x="483580" y="1369219"/>
            <a:ext cx="2472689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32"/>
          <p:cNvSpPr txBox="1">
            <a:spLocks noGrp="1"/>
          </p:cNvSpPr>
          <p:nvPr>
            <p:ph type="body" idx="2"/>
          </p:nvPr>
        </p:nvSpPr>
        <p:spPr>
          <a:xfrm>
            <a:off x="3263717" y="1369219"/>
            <a:ext cx="2472689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body" idx="3"/>
          </p:nvPr>
        </p:nvSpPr>
        <p:spPr>
          <a:xfrm>
            <a:off x="6043853" y="1369219"/>
            <a:ext cx="2472689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 and Subhead">
  <p:cSld name="Three Content and Subhead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484769" y="273845"/>
            <a:ext cx="8031773" cy="55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3"/>
          <p:cNvSpPr txBox="1">
            <a:spLocks noGrp="1"/>
          </p:cNvSpPr>
          <p:nvPr>
            <p:ph type="body" idx="1"/>
          </p:nvPr>
        </p:nvSpPr>
        <p:spPr>
          <a:xfrm>
            <a:off x="483578" y="1009112"/>
            <a:ext cx="8031773" cy="55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p33"/>
          <p:cNvSpPr txBox="1">
            <a:spLocks noGrp="1"/>
          </p:cNvSpPr>
          <p:nvPr>
            <p:ph type="body" idx="2"/>
          </p:nvPr>
        </p:nvSpPr>
        <p:spPr>
          <a:xfrm>
            <a:off x="483580" y="1744377"/>
            <a:ext cx="2472689" cy="2888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33"/>
          <p:cNvSpPr txBox="1">
            <a:spLocks noGrp="1"/>
          </p:cNvSpPr>
          <p:nvPr>
            <p:ph type="body" idx="3"/>
          </p:nvPr>
        </p:nvSpPr>
        <p:spPr>
          <a:xfrm>
            <a:off x="3263717" y="1744377"/>
            <a:ext cx="2472689" cy="2888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33"/>
          <p:cNvSpPr txBox="1">
            <a:spLocks noGrp="1"/>
          </p:cNvSpPr>
          <p:nvPr>
            <p:ph type="body" idx="4"/>
          </p:nvPr>
        </p:nvSpPr>
        <p:spPr>
          <a:xfrm>
            <a:off x="6043853" y="1744377"/>
            <a:ext cx="2472689" cy="2888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ntent">
  <p:cSld name="Four Conten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>
            <a:spLocks noGrp="1"/>
          </p:cNvSpPr>
          <p:nvPr>
            <p:ph type="title"/>
          </p:nvPr>
        </p:nvSpPr>
        <p:spPr>
          <a:xfrm>
            <a:off x="483577" y="273844"/>
            <a:ext cx="8032964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4"/>
          <p:cNvSpPr txBox="1">
            <a:spLocks noGrp="1"/>
          </p:cNvSpPr>
          <p:nvPr>
            <p:ph type="body" idx="1"/>
          </p:nvPr>
        </p:nvSpPr>
        <p:spPr>
          <a:xfrm>
            <a:off x="483395" y="1471764"/>
            <a:ext cx="3715941" cy="1371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34"/>
          <p:cNvSpPr txBox="1">
            <a:spLocks noGrp="1"/>
          </p:cNvSpPr>
          <p:nvPr>
            <p:ph type="body" idx="2"/>
          </p:nvPr>
        </p:nvSpPr>
        <p:spPr>
          <a:xfrm>
            <a:off x="4800602" y="1471764"/>
            <a:ext cx="3715941" cy="1371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34"/>
          <p:cNvSpPr txBox="1">
            <a:spLocks noGrp="1"/>
          </p:cNvSpPr>
          <p:nvPr>
            <p:ph type="body" idx="3"/>
          </p:nvPr>
        </p:nvSpPr>
        <p:spPr>
          <a:xfrm>
            <a:off x="483395" y="3089760"/>
            <a:ext cx="3715941" cy="1371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34"/>
          <p:cNvSpPr txBox="1">
            <a:spLocks noGrp="1"/>
          </p:cNvSpPr>
          <p:nvPr>
            <p:ph type="body" idx="4"/>
          </p:nvPr>
        </p:nvSpPr>
        <p:spPr>
          <a:xfrm>
            <a:off x="4800602" y="3089760"/>
            <a:ext cx="3715941" cy="1371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ntent and subhead">
  <p:cSld name="Four Content and subhead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>
            <a:spLocks noGrp="1"/>
          </p:cNvSpPr>
          <p:nvPr>
            <p:ph type="title"/>
          </p:nvPr>
        </p:nvSpPr>
        <p:spPr>
          <a:xfrm>
            <a:off x="484769" y="273845"/>
            <a:ext cx="8031773" cy="55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5"/>
          <p:cNvSpPr txBox="1">
            <a:spLocks noGrp="1"/>
          </p:cNvSpPr>
          <p:nvPr>
            <p:ph type="body" idx="1"/>
          </p:nvPr>
        </p:nvSpPr>
        <p:spPr>
          <a:xfrm>
            <a:off x="483578" y="1009112"/>
            <a:ext cx="8031773" cy="55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2"/>
          </p:nvPr>
        </p:nvSpPr>
        <p:spPr>
          <a:xfrm>
            <a:off x="483395" y="1674926"/>
            <a:ext cx="3715941" cy="1238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35"/>
          <p:cNvSpPr txBox="1">
            <a:spLocks noGrp="1"/>
          </p:cNvSpPr>
          <p:nvPr>
            <p:ph type="body" idx="3"/>
          </p:nvPr>
        </p:nvSpPr>
        <p:spPr>
          <a:xfrm>
            <a:off x="4800602" y="1674926"/>
            <a:ext cx="3715941" cy="1238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35"/>
          <p:cNvSpPr txBox="1">
            <a:spLocks noGrp="1"/>
          </p:cNvSpPr>
          <p:nvPr>
            <p:ph type="body" idx="4"/>
          </p:nvPr>
        </p:nvSpPr>
        <p:spPr>
          <a:xfrm>
            <a:off x="483395" y="3336331"/>
            <a:ext cx="3715941" cy="1238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35"/>
          <p:cNvSpPr txBox="1">
            <a:spLocks noGrp="1"/>
          </p:cNvSpPr>
          <p:nvPr>
            <p:ph type="body" idx="5"/>
          </p:nvPr>
        </p:nvSpPr>
        <p:spPr>
          <a:xfrm>
            <a:off x="4800602" y="3336331"/>
            <a:ext cx="3715941" cy="1238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5" name="Google Shape;195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ve Content">
  <p:cSld name="Five Content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>
            <a:spLocks noGrp="1"/>
          </p:cNvSpPr>
          <p:nvPr>
            <p:ph type="title"/>
          </p:nvPr>
        </p:nvSpPr>
        <p:spPr>
          <a:xfrm>
            <a:off x="483577" y="273844"/>
            <a:ext cx="8032964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6"/>
          <p:cNvSpPr txBox="1">
            <a:spLocks noGrp="1"/>
          </p:cNvSpPr>
          <p:nvPr>
            <p:ph type="body" idx="1"/>
          </p:nvPr>
        </p:nvSpPr>
        <p:spPr>
          <a:xfrm>
            <a:off x="483578" y="1657561"/>
            <a:ext cx="3429000" cy="291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9" name="Google Shape;199;p36"/>
          <p:cNvSpPr txBox="1">
            <a:spLocks noGrp="1"/>
          </p:cNvSpPr>
          <p:nvPr>
            <p:ph type="body" idx="2"/>
          </p:nvPr>
        </p:nvSpPr>
        <p:spPr>
          <a:xfrm>
            <a:off x="4019999" y="1657564"/>
            <a:ext cx="2194560" cy="1238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0" name="Google Shape;200;p36"/>
          <p:cNvSpPr txBox="1">
            <a:spLocks noGrp="1"/>
          </p:cNvSpPr>
          <p:nvPr>
            <p:ph type="body" idx="3"/>
          </p:nvPr>
        </p:nvSpPr>
        <p:spPr>
          <a:xfrm>
            <a:off x="6321981" y="1657565"/>
            <a:ext cx="2194560" cy="1238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36"/>
          <p:cNvSpPr txBox="1">
            <a:spLocks noGrp="1"/>
          </p:cNvSpPr>
          <p:nvPr>
            <p:ph type="body" idx="4"/>
          </p:nvPr>
        </p:nvSpPr>
        <p:spPr>
          <a:xfrm>
            <a:off x="4019999" y="3336329"/>
            <a:ext cx="2194560" cy="1238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p36"/>
          <p:cNvSpPr txBox="1">
            <a:spLocks noGrp="1"/>
          </p:cNvSpPr>
          <p:nvPr>
            <p:ph type="body" idx="5"/>
          </p:nvPr>
        </p:nvSpPr>
        <p:spPr>
          <a:xfrm>
            <a:off x="6321981" y="3336331"/>
            <a:ext cx="2194560" cy="1238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ve Content and subhead">
  <p:cSld name="Five Content and subhead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>
            <a:spLocks noGrp="1"/>
          </p:cNvSpPr>
          <p:nvPr>
            <p:ph type="title"/>
          </p:nvPr>
        </p:nvSpPr>
        <p:spPr>
          <a:xfrm>
            <a:off x="484769" y="273845"/>
            <a:ext cx="8031773" cy="55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7"/>
          <p:cNvSpPr txBox="1">
            <a:spLocks noGrp="1"/>
          </p:cNvSpPr>
          <p:nvPr>
            <p:ph type="body" idx="1"/>
          </p:nvPr>
        </p:nvSpPr>
        <p:spPr>
          <a:xfrm>
            <a:off x="483578" y="1009112"/>
            <a:ext cx="8031773" cy="55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37"/>
          <p:cNvSpPr txBox="1">
            <a:spLocks noGrp="1"/>
          </p:cNvSpPr>
          <p:nvPr>
            <p:ph type="body" idx="2"/>
          </p:nvPr>
        </p:nvSpPr>
        <p:spPr>
          <a:xfrm>
            <a:off x="483578" y="1657561"/>
            <a:ext cx="3429000" cy="291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p37"/>
          <p:cNvSpPr txBox="1">
            <a:spLocks noGrp="1"/>
          </p:cNvSpPr>
          <p:nvPr>
            <p:ph type="body" idx="3"/>
          </p:nvPr>
        </p:nvSpPr>
        <p:spPr>
          <a:xfrm>
            <a:off x="4019404" y="1657565"/>
            <a:ext cx="2194560" cy="1238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9" name="Google Shape;209;p37"/>
          <p:cNvSpPr txBox="1">
            <a:spLocks noGrp="1"/>
          </p:cNvSpPr>
          <p:nvPr>
            <p:ph type="body" idx="4"/>
          </p:nvPr>
        </p:nvSpPr>
        <p:spPr>
          <a:xfrm>
            <a:off x="6320790" y="1657565"/>
            <a:ext cx="2194560" cy="1238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37"/>
          <p:cNvSpPr txBox="1">
            <a:spLocks noGrp="1"/>
          </p:cNvSpPr>
          <p:nvPr>
            <p:ph type="body" idx="5"/>
          </p:nvPr>
        </p:nvSpPr>
        <p:spPr>
          <a:xfrm>
            <a:off x="4019404" y="3336331"/>
            <a:ext cx="2194560" cy="1238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p37"/>
          <p:cNvSpPr txBox="1">
            <a:spLocks noGrp="1"/>
          </p:cNvSpPr>
          <p:nvPr>
            <p:ph type="body" idx="6"/>
          </p:nvPr>
        </p:nvSpPr>
        <p:spPr>
          <a:xfrm>
            <a:off x="6320790" y="3336331"/>
            <a:ext cx="2194560" cy="1238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, Subhead">
  <p:cSld name="Two Content, Subhead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>
            <a:spLocks noGrp="1"/>
          </p:cNvSpPr>
          <p:nvPr>
            <p:ph type="title"/>
          </p:nvPr>
        </p:nvSpPr>
        <p:spPr>
          <a:xfrm>
            <a:off x="484769" y="273845"/>
            <a:ext cx="8031773" cy="55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38"/>
          <p:cNvSpPr txBox="1">
            <a:spLocks noGrp="1"/>
          </p:cNvSpPr>
          <p:nvPr>
            <p:ph type="body" idx="1"/>
          </p:nvPr>
        </p:nvSpPr>
        <p:spPr>
          <a:xfrm>
            <a:off x="483578" y="1009112"/>
            <a:ext cx="8031773" cy="55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38"/>
          <p:cNvSpPr txBox="1">
            <a:spLocks noGrp="1"/>
          </p:cNvSpPr>
          <p:nvPr>
            <p:ph type="body" idx="2"/>
          </p:nvPr>
        </p:nvSpPr>
        <p:spPr>
          <a:xfrm>
            <a:off x="483577" y="1744377"/>
            <a:ext cx="3886200" cy="2888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7" name="Google Shape;217;p38"/>
          <p:cNvSpPr txBox="1">
            <a:spLocks noGrp="1"/>
          </p:cNvSpPr>
          <p:nvPr>
            <p:ph type="body" idx="3"/>
          </p:nvPr>
        </p:nvSpPr>
        <p:spPr>
          <a:xfrm>
            <a:off x="4629150" y="1744377"/>
            <a:ext cx="3886200" cy="2888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8" name="Google Shape;218;p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DE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rjuntejaswi/plant-villag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9"/>
          <p:cNvSpPr txBox="1">
            <a:spLocks noGrp="1"/>
          </p:cNvSpPr>
          <p:nvPr>
            <p:ph type="ctrTitle"/>
          </p:nvPr>
        </p:nvSpPr>
        <p:spPr>
          <a:xfrm>
            <a:off x="3047999" y="1844040"/>
            <a:ext cx="5761196" cy="202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Calibri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LEAF DISEASE DETECTION USING DEEP LEARNING</a:t>
            </a:r>
            <a:br>
              <a:rPr lang="en">
                <a:solidFill>
                  <a:srgbClr val="2F1A14"/>
                </a:solidFill>
                <a:latin typeface="Jim Nightshade"/>
                <a:ea typeface="Jim Nightshade"/>
                <a:cs typeface="Jim Nightshade"/>
                <a:sym typeface="Jim Nightshade"/>
              </a:rPr>
            </a:br>
            <a:endParaRPr/>
          </a:p>
        </p:txBody>
      </p:sp>
      <p:sp>
        <p:nvSpPr>
          <p:cNvPr id="224" name="Google Shape;224;p39"/>
          <p:cNvSpPr txBox="1">
            <a:spLocks noGrp="1"/>
          </p:cNvSpPr>
          <p:nvPr>
            <p:ph type="body" idx="2"/>
          </p:nvPr>
        </p:nvSpPr>
        <p:spPr>
          <a:xfrm>
            <a:off x="6743246" y="4157797"/>
            <a:ext cx="2400754" cy="488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"/>
              <a:t>NAME: RAVIKANTH GADDAM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"/>
              <a:t>CWID: 20018536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8"/>
          <p:cNvSpPr txBox="1">
            <a:spLocks noGrp="1"/>
          </p:cNvSpPr>
          <p:nvPr>
            <p:ph type="title"/>
          </p:nvPr>
        </p:nvSpPr>
        <p:spPr>
          <a:xfrm>
            <a:off x="483825" y="376225"/>
            <a:ext cx="7857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br>
              <a:rPr lang="en" sz="2700"/>
            </a:br>
            <a:r>
              <a:rPr lang="en" sz="3700" u="sng">
                <a:solidFill>
                  <a:srgbClr val="C00000"/>
                </a:solidFill>
              </a:rPr>
              <a:t>IMAGE-DATA-GENERATOR</a:t>
            </a:r>
            <a:br>
              <a:rPr lang="en" sz="3300"/>
            </a:br>
            <a:endParaRPr/>
          </a:p>
        </p:txBody>
      </p:sp>
      <p:pic>
        <p:nvPicPr>
          <p:cNvPr id="308" name="Google Shape;308;p48" descr="A picture containing snack food, eaten&#10;&#10;Description automatically generated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509005" y="634063"/>
            <a:ext cx="1524000" cy="14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10" name="Google Shape;310;p48"/>
          <p:cNvSpPr txBox="1"/>
          <p:nvPr/>
        </p:nvSpPr>
        <p:spPr>
          <a:xfrm>
            <a:off x="309092" y="821028"/>
            <a:ext cx="4549500" cy="21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0" marR="0" lvl="0" indent="-247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Keras ImageDataGenerator class provides a quick and easy way to augment your images.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0" marR="0" lvl="0" indent="-247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ImageDataGenerator apply random transformations to each individual image as it is passed to the model so that it never sees the exact same image twice during training.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1" name="Google Shape;311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85062" y="608527"/>
            <a:ext cx="1520494" cy="14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8"/>
          <p:cNvSpPr/>
          <p:nvPr/>
        </p:nvSpPr>
        <p:spPr>
          <a:xfrm>
            <a:off x="6816866" y="1149533"/>
            <a:ext cx="591707" cy="4119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A9371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48"/>
          <p:cNvSpPr txBox="1"/>
          <p:nvPr/>
        </p:nvSpPr>
        <p:spPr>
          <a:xfrm>
            <a:off x="7732339" y="2080649"/>
            <a:ext cx="121705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Vertical Flip </a:t>
            </a:r>
            <a:endParaRPr sz="1100"/>
          </a:p>
        </p:txBody>
      </p:sp>
      <p:pic>
        <p:nvPicPr>
          <p:cNvPr id="314" name="Google Shape;314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01190" y="3042677"/>
            <a:ext cx="1524000" cy="14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8"/>
          <p:cNvSpPr txBox="1"/>
          <p:nvPr/>
        </p:nvSpPr>
        <p:spPr>
          <a:xfrm>
            <a:off x="7700192" y="4490264"/>
            <a:ext cx="136864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Horizontal Flip</a:t>
            </a:r>
            <a:endParaRPr sz="1100"/>
          </a:p>
        </p:txBody>
      </p:sp>
      <p:sp>
        <p:nvSpPr>
          <p:cNvPr id="316" name="Google Shape;316;p48"/>
          <p:cNvSpPr/>
          <p:nvPr/>
        </p:nvSpPr>
        <p:spPr>
          <a:xfrm>
            <a:off x="8075891" y="2405662"/>
            <a:ext cx="382342" cy="58855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A9371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7" name="Google Shape;317;p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00860" y="3039377"/>
            <a:ext cx="1520494" cy="1462013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8"/>
          <p:cNvSpPr/>
          <p:nvPr/>
        </p:nvSpPr>
        <p:spPr>
          <a:xfrm>
            <a:off x="6703454" y="3544608"/>
            <a:ext cx="705118" cy="458298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A9371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48"/>
          <p:cNvSpPr txBox="1"/>
          <p:nvPr/>
        </p:nvSpPr>
        <p:spPr>
          <a:xfrm>
            <a:off x="309092" y="2680316"/>
            <a:ext cx="4172700" cy="22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AUMENTATION WITH IMAGE-DATA-GENERATOR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Horizontal Flip</a:t>
            </a:r>
            <a:endParaRPr sz="1100"/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Vertical Flip</a:t>
            </a:r>
            <a:endParaRPr sz="1100"/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Brightness Adjustment</a:t>
            </a:r>
            <a:endParaRPr sz="1100"/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360-degree Rotation </a:t>
            </a:r>
            <a:endParaRPr sz="1100"/>
          </a:p>
          <a:p>
            <a:pPr marL="21590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48"/>
          <p:cNvSpPr txBox="1"/>
          <p:nvPr/>
        </p:nvSpPr>
        <p:spPr>
          <a:xfrm>
            <a:off x="4987849" y="4473642"/>
            <a:ext cx="183322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Brightness Adjustment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9"/>
          <p:cNvSpPr txBox="1">
            <a:spLocks noGrp="1"/>
          </p:cNvSpPr>
          <p:nvPr>
            <p:ph type="ctrTitle"/>
          </p:nvPr>
        </p:nvSpPr>
        <p:spPr>
          <a:xfrm>
            <a:off x="2788733" y="1622503"/>
            <a:ext cx="5761196" cy="2991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</a:pPr>
            <a:r>
              <a:rPr lang="en" sz="5000">
                <a:latin typeface="Calibri"/>
                <a:ea typeface="Calibri"/>
                <a:cs typeface="Calibri"/>
                <a:sym typeface="Calibri"/>
              </a:rPr>
              <a:t>ALGORITHMS</a:t>
            </a:r>
            <a:br>
              <a:rPr lang="en" sz="5000">
                <a:latin typeface="Calibri"/>
                <a:ea typeface="Calibri"/>
                <a:cs typeface="Calibri"/>
                <a:sym typeface="Calibri"/>
              </a:rPr>
            </a:br>
            <a:r>
              <a:rPr lang="en" sz="5000">
                <a:latin typeface="Calibri"/>
                <a:ea typeface="Calibri"/>
                <a:cs typeface="Calibri"/>
                <a:sym typeface="Calibri"/>
              </a:rPr>
              <a:t>&amp;</a:t>
            </a:r>
            <a:br>
              <a:rPr lang="en" sz="5000">
                <a:latin typeface="Calibri"/>
                <a:ea typeface="Calibri"/>
                <a:cs typeface="Calibri"/>
                <a:sym typeface="Calibri"/>
              </a:rPr>
            </a:br>
            <a:r>
              <a:rPr lang="en" sz="5000">
                <a:latin typeface="Calibri"/>
                <a:ea typeface="Calibri"/>
                <a:cs typeface="Calibri"/>
                <a:sym typeface="Calibri"/>
              </a:rPr>
              <a:t>RESULTS</a:t>
            </a:r>
            <a:br>
              <a:rPr lang="en">
                <a:solidFill>
                  <a:srgbClr val="2F1A14"/>
                </a:solidFill>
                <a:latin typeface="Jim Nightshade"/>
                <a:ea typeface="Jim Nightshade"/>
                <a:cs typeface="Jim Nightshade"/>
                <a:sym typeface="Jim Nightshade"/>
              </a:rPr>
            </a:b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0"/>
          <p:cNvSpPr txBox="1">
            <a:spLocks noGrp="1"/>
          </p:cNvSpPr>
          <p:nvPr>
            <p:ph type="title"/>
          </p:nvPr>
        </p:nvSpPr>
        <p:spPr>
          <a:xfrm>
            <a:off x="370468" y="39907"/>
            <a:ext cx="8031773" cy="55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300"/>
              <a:buFont typeface="Calibri"/>
              <a:buNone/>
            </a:pPr>
            <a:r>
              <a:rPr lang="en" u="sng">
                <a:solidFill>
                  <a:srgbClr val="C00000"/>
                </a:solidFill>
              </a:rPr>
              <a:t>Algorithm-1</a:t>
            </a:r>
            <a:r>
              <a:rPr lang="en"/>
              <a:t> 		</a:t>
            </a:r>
            <a:endParaRPr/>
          </a:p>
        </p:txBody>
      </p:sp>
      <p:sp>
        <p:nvSpPr>
          <p:cNvPr id="331" name="Google Shape;331;p50"/>
          <p:cNvSpPr txBox="1">
            <a:spLocks noGrp="1"/>
          </p:cNvSpPr>
          <p:nvPr>
            <p:ph type="body" idx="2"/>
          </p:nvPr>
        </p:nvSpPr>
        <p:spPr>
          <a:xfrm>
            <a:off x="370468" y="1186396"/>
            <a:ext cx="7378204" cy="128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marR="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400"/>
              <a:t>VGG stands for Visual Geometry Group.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 sz="1400"/>
              <a:t> </a:t>
            </a:r>
            <a:endParaRPr/>
          </a:p>
          <a:p>
            <a:pPr marL="177800" marR="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400"/>
              <a:t>VGG19 is a variant of VGG model which in short consists of 19 layers.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 sz="1400"/>
              <a:t>    (16 convolution layers, 3 Fully connected layer, 5 Max-Pooling layers and 1 SoftMax layer). </a:t>
            </a:r>
            <a:br>
              <a:rPr lang="en" sz="1400"/>
            </a:br>
            <a:r>
              <a:rPr lang="en" sz="1400"/>
              <a:t> </a:t>
            </a:r>
            <a:endParaRPr/>
          </a:p>
          <a:p>
            <a:pPr marL="177800" marR="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400"/>
              <a:t>Assigning weights are </a:t>
            </a:r>
            <a:r>
              <a:rPr lang="en" sz="1500"/>
              <a:t>easily</a:t>
            </a:r>
            <a:r>
              <a:rPr lang="en" sz="1400"/>
              <a:t> available with other frameworks like keras.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5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33" name="Google Shape;333;p50"/>
          <p:cNvSpPr txBox="1"/>
          <p:nvPr/>
        </p:nvSpPr>
        <p:spPr>
          <a:xfrm>
            <a:off x="370468" y="564006"/>
            <a:ext cx="8031773" cy="55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en" sz="2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VGG19: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endParaRPr sz="1100"/>
          </a:p>
        </p:txBody>
      </p:sp>
      <p:pic>
        <p:nvPicPr>
          <p:cNvPr id="334" name="Google Shape;334;p50" descr="Illustration of fine-tuned VGG19 pre-trained CNN model. | Download  Scientific Diagr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287" y="2461260"/>
            <a:ext cx="5756013" cy="2285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40" name="Google Shape;340;p51"/>
          <p:cNvSpPr txBox="1"/>
          <p:nvPr/>
        </p:nvSpPr>
        <p:spPr>
          <a:xfrm>
            <a:off x="412613" y="0"/>
            <a:ext cx="8201798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" sz="2100" u="sng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VGG19 Results </a:t>
            </a:r>
            <a:endParaRPr sz="1100"/>
          </a:p>
        </p:txBody>
      </p:sp>
      <p:pic>
        <p:nvPicPr>
          <p:cNvPr id="341" name="Google Shape;341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9025" y="643275"/>
            <a:ext cx="3785624" cy="4068451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1"/>
          <p:cNvSpPr txBox="1"/>
          <p:nvPr/>
        </p:nvSpPr>
        <p:spPr>
          <a:xfrm>
            <a:off x="275452" y="366286"/>
            <a:ext cx="36139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Building &amp; Training Phase</a:t>
            </a:r>
            <a:endParaRPr sz="1100"/>
          </a:p>
        </p:txBody>
      </p:sp>
      <p:cxnSp>
        <p:nvCxnSpPr>
          <p:cNvPr id="343" name="Google Shape;343;p51"/>
          <p:cNvCxnSpPr/>
          <p:nvPr/>
        </p:nvCxnSpPr>
        <p:spPr>
          <a:xfrm>
            <a:off x="4701540" y="504785"/>
            <a:ext cx="0" cy="4123978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4" name="Google Shape;344;p51"/>
          <p:cNvSpPr txBox="1"/>
          <p:nvPr/>
        </p:nvSpPr>
        <p:spPr>
          <a:xfrm>
            <a:off x="5483189" y="366286"/>
            <a:ext cx="263971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Curve</a:t>
            </a:r>
            <a:endParaRPr sz="1100"/>
          </a:p>
        </p:txBody>
      </p:sp>
      <p:pic>
        <p:nvPicPr>
          <p:cNvPr id="345" name="Google Shape;345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13670" y="643285"/>
            <a:ext cx="2639723" cy="297322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1"/>
          <p:cNvSpPr txBox="1"/>
          <p:nvPr/>
        </p:nvSpPr>
        <p:spPr>
          <a:xfrm>
            <a:off x="5513669" y="3677465"/>
            <a:ext cx="263971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Accuracy = 98.47%</a:t>
            </a:r>
            <a:endParaRPr sz="1100"/>
          </a:p>
        </p:txBody>
      </p:sp>
      <p:pic>
        <p:nvPicPr>
          <p:cNvPr id="347" name="Google Shape;347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84427" y="3979509"/>
            <a:ext cx="3953636" cy="510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2"/>
          <p:cNvSpPr txBox="1">
            <a:spLocks noGrp="1"/>
          </p:cNvSpPr>
          <p:nvPr>
            <p:ph type="title"/>
          </p:nvPr>
        </p:nvSpPr>
        <p:spPr>
          <a:xfrm>
            <a:off x="370468" y="39907"/>
            <a:ext cx="8031773" cy="55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300"/>
              <a:buFont typeface="Calibri"/>
              <a:buNone/>
            </a:pPr>
            <a:r>
              <a:rPr lang="en" u="sng">
                <a:solidFill>
                  <a:srgbClr val="C00000"/>
                </a:solidFill>
              </a:rPr>
              <a:t>Algorithm-2</a:t>
            </a:r>
            <a:r>
              <a:rPr lang="en"/>
              <a:t> 		</a:t>
            </a:r>
            <a:endParaRPr/>
          </a:p>
        </p:txBody>
      </p:sp>
      <p:sp>
        <p:nvSpPr>
          <p:cNvPr id="353" name="Google Shape;353;p52"/>
          <p:cNvSpPr txBox="1">
            <a:spLocks noGrp="1"/>
          </p:cNvSpPr>
          <p:nvPr>
            <p:ph type="body" idx="2"/>
          </p:nvPr>
        </p:nvSpPr>
        <p:spPr>
          <a:xfrm>
            <a:off x="370468" y="1114972"/>
            <a:ext cx="7378204" cy="1224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20000"/>
          </a:bodyPr>
          <a:lstStyle/>
          <a:p>
            <a:pPr marL="177800" lvl="0" indent="-17113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1400"/>
              <a:t>Inception-v3 is a convolutional neural network that is 48 layers deep.</a:t>
            </a:r>
            <a:endParaRPr/>
          </a:p>
          <a:p>
            <a:pPr marL="177800" marR="0" lvl="0" indent="-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1400"/>
          </a:p>
          <a:p>
            <a:pPr marL="177800" lvl="0" indent="-17113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1400"/>
              <a:t>To avoid overfitting cases, The inception V3 model uses idea of using multiple filters of different sizes on the same level.</a:t>
            </a:r>
            <a:endParaRPr/>
          </a:p>
          <a:p>
            <a:pPr marL="177800" lvl="0" indent="-17113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1400" b="0" i="0"/>
              <a:t>It is computationally less expensive.</a:t>
            </a:r>
            <a:endParaRPr/>
          </a:p>
          <a:p>
            <a:pPr marL="177800" lvl="0" indent="-17113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1400" b="0" i="0"/>
              <a:t>It has higher efficiency</a:t>
            </a:r>
            <a:endParaRPr/>
          </a:p>
        </p:txBody>
      </p:sp>
      <p:sp>
        <p:nvSpPr>
          <p:cNvPr id="354" name="Google Shape;354;p5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55" name="Google Shape;355;p52"/>
          <p:cNvSpPr txBox="1"/>
          <p:nvPr/>
        </p:nvSpPr>
        <p:spPr>
          <a:xfrm>
            <a:off x="370468" y="564006"/>
            <a:ext cx="8031773" cy="55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en" sz="2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InceptionV3: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endParaRPr sz="1100"/>
          </a:p>
        </p:txBody>
      </p:sp>
      <p:pic>
        <p:nvPicPr>
          <p:cNvPr id="356" name="Google Shape;356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606" y="2240280"/>
            <a:ext cx="5580606" cy="2534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362" name="Google Shape;362;p53"/>
          <p:cNvSpPr txBox="1"/>
          <p:nvPr/>
        </p:nvSpPr>
        <p:spPr>
          <a:xfrm>
            <a:off x="305932" y="0"/>
            <a:ext cx="8201798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" sz="2100" u="sng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InceptionV3 Results</a:t>
            </a:r>
            <a:endParaRPr sz="1100"/>
          </a:p>
        </p:txBody>
      </p:sp>
      <p:sp>
        <p:nvSpPr>
          <p:cNvPr id="363" name="Google Shape;363;p53"/>
          <p:cNvSpPr txBox="1"/>
          <p:nvPr/>
        </p:nvSpPr>
        <p:spPr>
          <a:xfrm>
            <a:off x="443101" y="376238"/>
            <a:ext cx="36444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Building &amp; Training Phase</a:t>
            </a:r>
            <a:endParaRPr sz="1100"/>
          </a:p>
        </p:txBody>
      </p:sp>
      <p:cxnSp>
        <p:nvCxnSpPr>
          <p:cNvPr id="364" name="Google Shape;364;p53"/>
          <p:cNvCxnSpPr/>
          <p:nvPr/>
        </p:nvCxnSpPr>
        <p:spPr>
          <a:xfrm>
            <a:off x="4701540" y="504785"/>
            <a:ext cx="0" cy="4123978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5" name="Google Shape;365;p53"/>
          <p:cNvSpPr txBox="1"/>
          <p:nvPr/>
        </p:nvSpPr>
        <p:spPr>
          <a:xfrm>
            <a:off x="5789581" y="366286"/>
            <a:ext cx="209081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Curve</a:t>
            </a:r>
            <a:endParaRPr sz="1100"/>
          </a:p>
        </p:txBody>
      </p:sp>
      <p:sp>
        <p:nvSpPr>
          <p:cNvPr id="366" name="Google Shape;366;p53"/>
          <p:cNvSpPr txBox="1"/>
          <p:nvPr/>
        </p:nvSpPr>
        <p:spPr>
          <a:xfrm>
            <a:off x="5842088" y="3700325"/>
            <a:ext cx="203831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Accuracy = 98.21%</a:t>
            </a:r>
            <a:endParaRPr sz="1100"/>
          </a:p>
        </p:txBody>
      </p:sp>
      <p:pic>
        <p:nvPicPr>
          <p:cNvPr id="367" name="Google Shape;367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3102" y="636639"/>
            <a:ext cx="3644435" cy="413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42088" y="623248"/>
            <a:ext cx="2038313" cy="3029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57573" y="4005047"/>
            <a:ext cx="3743325" cy="515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4"/>
          <p:cNvSpPr txBox="1">
            <a:spLocks noGrp="1"/>
          </p:cNvSpPr>
          <p:nvPr>
            <p:ph type="title"/>
          </p:nvPr>
        </p:nvSpPr>
        <p:spPr>
          <a:xfrm>
            <a:off x="370468" y="39907"/>
            <a:ext cx="8031773" cy="55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300"/>
              <a:buFont typeface="Calibri"/>
              <a:buNone/>
            </a:pPr>
            <a:r>
              <a:rPr lang="en" u="sng">
                <a:solidFill>
                  <a:srgbClr val="C00000"/>
                </a:solidFill>
              </a:rPr>
              <a:t>Algorithm-3</a:t>
            </a:r>
            <a:r>
              <a:rPr lang="en"/>
              <a:t> 		</a:t>
            </a:r>
            <a:endParaRPr/>
          </a:p>
        </p:txBody>
      </p:sp>
      <p:sp>
        <p:nvSpPr>
          <p:cNvPr id="375" name="Google Shape;375;p54"/>
          <p:cNvSpPr txBox="1">
            <a:spLocks noGrp="1"/>
          </p:cNvSpPr>
          <p:nvPr>
            <p:ph type="body" idx="2"/>
          </p:nvPr>
        </p:nvSpPr>
        <p:spPr>
          <a:xfrm>
            <a:off x="409400" y="1114975"/>
            <a:ext cx="7339200" cy="17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400" dirty="0" err="1"/>
              <a:t>ResNet</a:t>
            </a:r>
            <a:r>
              <a:rPr lang="en" sz="1400" dirty="0"/>
              <a:t> stands for Residual Network and is a specific type of convolutional neural network (CNN)</a:t>
            </a:r>
            <a:endParaRPr dirty="0"/>
          </a:p>
          <a:p>
            <a:pPr marL="177800" lvl="0" indent="-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 dirty="0"/>
          </a:p>
          <a:p>
            <a:pPr marL="17780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400" dirty="0"/>
              <a:t>ResNet-50 is a 50-layer convolutional neural network (48 convolutional layers, one </a:t>
            </a:r>
            <a:r>
              <a:rPr lang="en" sz="1400" dirty="0" err="1"/>
              <a:t>MaxPool</a:t>
            </a:r>
            <a:r>
              <a:rPr lang="en" sz="1400" dirty="0"/>
              <a:t> layer, and one average pool layer).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 sz="1400" dirty="0"/>
              <a:t> </a:t>
            </a:r>
            <a:endParaRPr dirty="0"/>
          </a:p>
          <a:p>
            <a:pPr marL="17780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400" dirty="0"/>
              <a:t>The 50-layer </a:t>
            </a:r>
            <a:r>
              <a:rPr lang="en" sz="1400" dirty="0" err="1"/>
              <a:t>ResNet</a:t>
            </a:r>
            <a:r>
              <a:rPr lang="en" sz="1400" dirty="0"/>
              <a:t> uses a bottleneck design for the building block, which reduces the number of parameters and matrix multiplications.</a:t>
            </a:r>
            <a:endParaRPr dirty="0"/>
          </a:p>
          <a:p>
            <a:pPr marL="177800" lvl="0" indent="-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 dirty="0"/>
          </a:p>
          <a:p>
            <a:pPr marL="17780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400" dirty="0"/>
              <a:t>This enables much faster training of each layer</a:t>
            </a:r>
            <a:endParaRPr dirty="0"/>
          </a:p>
        </p:txBody>
      </p:sp>
      <p:sp>
        <p:nvSpPr>
          <p:cNvPr id="376" name="Google Shape;376;p5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77" name="Google Shape;377;p54"/>
          <p:cNvSpPr txBox="1"/>
          <p:nvPr/>
        </p:nvSpPr>
        <p:spPr>
          <a:xfrm>
            <a:off x="370468" y="564006"/>
            <a:ext cx="8031773" cy="55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en" sz="2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ResNet50: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endParaRPr sz="1100"/>
          </a:p>
        </p:txBody>
      </p:sp>
      <p:pic>
        <p:nvPicPr>
          <p:cNvPr id="378" name="Google Shape;378;p54" descr="ResNet50 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2475" y="2962525"/>
            <a:ext cx="7160700" cy="183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84" name="Google Shape;384;p55"/>
          <p:cNvSpPr txBox="1"/>
          <p:nvPr/>
        </p:nvSpPr>
        <p:spPr>
          <a:xfrm>
            <a:off x="305932" y="0"/>
            <a:ext cx="8201798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" sz="2100" u="sng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ResNet50 Results</a:t>
            </a:r>
            <a:endParaRPr sz="1100"/>
          </a:p>
        </p:txBody>
      </p:sp>
      <p:sp>
        <p:nvSpPr>
          <p:cNvPr id="385" name="Google Shape;385;p55"/>
          <p:cNvSpPr txBox="1"/>
          <p:nvPr/>
        </p:nvSpPr>
        <p:spPr>
          <a:xfrm>
            <a:off x="443101" y="376238"/>
            <a:ext cx="36444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Building &amp; Training Phase</a:t>
            </a:r>
            <a:endParaRPr sz="1100"/>
          </a:p>
        </p:txBody>
      </p:sp>
      <p:cxnSp>
        <p:nvCxnSpPr>
          <p:cNvPr id="386" name="Google Shape;386;p55"/>
          <p:cNvCxnSpPr/>
          <p:nvPr/>
        </p:nvCxnSpPr>
        <p:spPr>
          <a:xfrm>
            <a:off x="4701540" y="504785"/>
            <a:ext cx="0" cy="4123978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7" name="Google Shape;387;p55"/>
          <p:cNvSpPr txBox="1"/>
          <p:nvPr/>
        </p:nvSpPr>
        <p:spPr>
          <a:xfrm>
            <a:off x="5623561" y="366286"/>
            <a:ext cx="244601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Curve</a:t>
            </a:r>
            <a:endParaRPr sz="1100"/>
          </a:p>
        </p:txBody>
      </p:sp>
      <p:sp>
        <p:nvSpPr>
          <p:cNvPr id="388" name="Google Shape;388;p55"/>
          <p:cNvSpPr txBox="1"/>
          <p:nvPr/>
        </p:nvSpPr>
        <p:spPr>
          <a:xfrm>
            <a:off x="5623556" y="3837485"/>
            <a:ext cx="244601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Accuracy = 92.98%</a:t>
            </a:r>
            <a:endParaRPr sz="1100"/>
          </a:p>
        </p:txBody>
      </p:sp>
      <p:pic>
        <p:nvPicPr>
          <p:cNvPr id="389" name="Google Shape;389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759" y="623248"/>
            <a:ext cx="3779521" cy="3971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23563" y="643285"/>
            <a:ext cx="2446013" cy="305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69423" y="4100735"/>
            <a:ext cx="3754277" cy="493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97" name="Google Shape;397;p56"/>
          <p:cNvSpPr txBox="1"/>
          <p:nvPr/>
        </p:nvSpPr>
        <p:spPr>
          <a:xfrm>
            <a:off x="305932" y="0"/>
            <a:ext cx="8201798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ALGORITHM- 4                             </a:t>
            </a:r>
            <a:r>
              <a:rPr lang="en" sz="2100" u="sng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ResNet 152 V2 Results</a:t>
            </a:r>
            <a:endParaRPr sz="1800" u="sng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56"/>
          <p:cNvSpPr txBox="1"/>
          <p:nvPr/>
        </p:nvSpPr>
        <p:spPr>
          <a:xfrm>
            <a:off x="305933" y="376238"/>
            <a:ext cx="393459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Building &amp; Training Phase</a:t>
            </a:r>
            <a:endParaRPr sz="1100"/>
          </a:p>
        </p:txBody>
      </p:sp>
      <p:cxnSp>
        <p:nvCxnSpPr>
          <p:cNvPr id="399" name="Google Shape;399;p56"/>
          <p:cNvCxnSpPr/>
          <p:nvPr/>
        </p:nvCxnSpPr>
        <p:spPr>
          <a:xfrm>
            <a:off x="4701540" y="504785"/>
            <a:ext cx="0" cy="4123978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0" name="Google Shape;400;p56"/>
          <p:cNvSpPr txBox="1"/>
          <p:nvPr/>
        </p:nvSpPr>
        <p:spPr>
          <a:xfrm>
            <a:off x="5562595" y="366286"/>
            <a:ext cx="272033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Curve</a:t>
            </a:r>
            <a:endParaRPr sz="1100"/>
          </a:p>
        </p:txBody>
      </p:sp>
      <p:sp>
        <p:nvSpPr>
          <p:cNvPr id="401" name="Google Shape;401;p56"/>
          <p:cNvSpPr txBox="1"/>
          <p:nvPr/>
        </p:nvSpPr>
        <p:spPr>
          <a:xfrm>
            <a:off x="5562583" y="3807005"/>
            <a:ext cx="27203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Accuracy = 98.98%</a:t>
            </a:r>
            <a:endParaRPr sz="1100"/>
          </a:p>
        </p:txBody>
      </p:sp>
      <p:pic>
        <p:nvPicPr>
          <p:cNvPr id="402" name="Google Shape;402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6185" y="643285"/>
            <a:ext cx="3934343" cy="4052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62603" y="643285"/>
            <a:ext cx="2720332" cy="3080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27756" y="4089190"/>
            <a:ext cx="3789985" cy="539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410" name="Google Shape;410;p57"/>
          <p:cNvSpPr txBox="1"/>
          <p:nvPr/>
        </p:nvSpPr>
        <p:spPr>
          <a:xfrm>
            <a:off x="305932" y="0"/>
            <a:ext cx="8472304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ALGORITHM- 5                        </a:t>
            </a:r>
            <a:r>
              <a:rPr lang="en" sz="2100" u="sng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Results of CNN</a:t>
            </a:r>
            <a:r>
              <a:rPr lang="en" sz="21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( Built Layer by Layer )</a:t>
            </a:r>
            <a:endParaRPr sz="1100"/>
          </a:p>
        </p:txBody>
      </p:sp>
      <p:sp>
        <p:nvSpPr>
          <p:cNvPr id="411" name="Google Shape;411;p57"/>
          <p:cNvSpPr txBox="1"/>
          <p:nvPr/>
        </p:nvSpPr>
        <p:spPr>
          <a:xfrm>
            <a:off x="425969" y="376238"/>
            <a:ext cx="38145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Building &amp; Training Phase</a:t>
            </a:r>
            <a:endParaRPr sz="1100"/>
          </a:p>
        </p:txBody>
      </p:sp>
      <p:cxnSp>
        <p:nvCxnSpPr>
          <p:cNvPr id="412" name="Google Shape;412;p57"/>
          <p:cNvCxnSpPr/>
          <p:nvPr/>
        </p:nvCxnSpPr>
        <p:spPr>
          <a:xfrm>
            <a:off x="4701540" y="504785"/>
            <a:ext cx="0" cy="4123978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13" name="Google Shape;413;p57"/>
          <p:cNvSpPr txBox="1"/>
          <p:nvPr/>
        </p:nvSpPr>
        <p:spPr>
          <a:xfrm>
            <a:off x="5562584" y="384106"/>
            <a:ext cx="27203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Curve</a:t>
            </a:r>
            <a:endParaRPr sz="1100"/>
          </a:p>
        </p:txBody>
      </p:sp>
      <p:sp>
        <p:nvSpPr>
          <p:cNvPr id="414" name="Google Shape;414;p57"/>
          <p:cNvSpPr txBox="1"/>
          <p:nvPr/>
        </p:nvSpPr>
        <p:spPr>
          <a:xfrm>
            <a:off x="5562583" y="3852725"/>
            <a:ext cx="27203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Accuracy = 97.08%</a:t>
            </a:r>
            <a:endParaRPr sz="1100"/>
          </a:p>
        </p:txBody>
      </p:sp>
      <p:pic>
        <p:nvPicPr>
          <p:cNvPr id="415" name="Google Shape;415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5976" y="653237"/>
            <a:ext cx="3844550" cy="3975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62583" y="666291"/>
            <a:ext cx="2720333" cy="3158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5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99868" y="4127084"/>
            <a:ext cx="4245761" cy="501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>
            <a:spLocks noGrp="1"/>
          </p:cNvSpPr>
          <p:nvPr>
            <p:ph type="title"/>
          </p:nvPr>
        </p:nvSpPr>
        <p:spPr>
          <a:xfrm>
            <a:off x="484769" y="381261"/>
            <a:ext cx="8031773" cy="55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300"/>
              <a:buFont typeface="Calibri"/>
              <a:buNone/>
            </a:pPr>
            <a:r>
              <a:rPr lang="en" u="sng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/>
          </a:p>
        </p:txBody>
      </p:sp>
      <p:sp>
        <p:nvSpPr>
          <p:cNvPr id="230" name="Google Shape;230;p40"/>
          <p:cNvSpPr txBox="1">
            <a:spLocks noGrp="1"/>
          </p:cNvSpPr>
          <p:nvPr>
            <p:ph type="body" idx="2"/>
          </p:nvPr>
        </p:nvSpPr>
        <p:spPr>
          <a:xfrm>
            <a:off x="484775" y="1233151"/>
            <a:ext cx="8031900" cy="3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The capability to grow enough food to suit the needs of more than 7 billion people has been provided by modern technologies.</a:t>
            </a:r>
            <a:br>
              <a:rPr lang="en" sz="1500">
                <a:latin typeface="Calibri"/>
                <a:ea typeface="Calibri"/>
                <a:cs typeface="Calibri"/>
                <a:sym typeface="Calibri"/>
              </a:rPr>
            </a:b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However, Plant diseases are a danger to global food security, but they may also have negative impacts on smallholder farmers whose livelihoods depend on producing healthy crops.</a:t>
            </a:r>
            <a:endParaRPr sz="1500"/>
          </a:p>
          <a:p>
            <a:pPr marL="88900" marR="0" lvl="0" indent="12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17780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/>
              <a:t>This project</a:t>
            </a: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 is implementation of Deep Learning techniques that takes plant photos using machine vision equipment and determines whether they contain any pests and illnesses.</a:t>
            </a:r>
            <a:endParaRPr sz="1500"/>
          </a:p>
          <a:p>
            <a:pPr marL="177800" marR="0" lvl="0" indent="-76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Because of powerful computers, broad built-in accessory sets, such as high-definition cameras, smartphones in particular offer extremely Technologies to aid in the identification of diseases in plant leaves using the image classification techniques.</a:t>
            </a:r>
            <a:endParaRPr sz="1500"/>
          </a:p>
          <a:p>
            <a:pPr marL="177800" marR="0" lvl="0" indent="-76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177800" lvl="0" indent="-1143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/>
          </a:p>
        </p:txBody>
      </p:sp>
      <p:sp>
        <p:nvSpPr>
          <p:cNvPr id="231" name="Google Shape;231;p4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423" name="Google Shape;423;p58"/>
          <p:cNvSpPr txBox="1"/>
          <p:nvPr/>
        </p:nvSpPr>
        <p:spPr>
          <a:xfrm>
            <a:off x="1455420" y="500464"/>
            <a:ext cx="6591300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Prediction on few sample images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4" name="Google Shape;424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5700" y="815350"/>
            <a:ext cx="6491025" cy="39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8"/>
          <p:cNvSpPr txBox="1"/>
          <p:nvPr/>
        </p:nvSpPr>
        <p:spPr>
          <a:xfrm>
            <a:off x="389752" y="-17695"/>
            <a:ext cx="8472304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ALGORITHM- 5                        </a:t>
            </a:r>
            <a:r>
              <a:rPr lang="en" sz="2100" u="sng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Results of CNN</a:t>
            </a:r>
            <a:r>
              <a:rPr lang="en" sz="21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( Built Layer by Layer )</a:t>
            </a:r>
            <a:endParaRPr sz="1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431" name="Google Shape;431;p59"/>
          <p:cNvSpPr txBox="1"/>
          <p:nvPr/>
        </p:nvSpPr>
        <p:spPr>
          <a:xfrm>
            <a:off x="229731" y="29989"/>
            <a:ext cx="8596873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REAL LIFE APPLICATION                                </a:t>
            </a:r>
            <a:endParaRPr sz="1100" u="sng" dirty="0"/>
          </a:p>
        </p:txBody>
      </p:sp>
      <p:pic>
        <p:nvPicPr>
          <p:cNvPr id="432" name="Google Shape;43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6239"/>
            <a:ext cx="9144000" cy="4393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1"/>
          <p:cNvSpPr txBox="1">
            <a:spLocks noGrp="1"/>
          </p:cNvSpPr>
          <p:nvPr>
            <p:ph type="title"/>
          </p:nvPr>
        </p:nvSpPr>
        <p:spPr>
          <a:xfrm>
            <a:off x="483577" y="383714"/>
            <a:ext cx="8031773" cy="55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300"/>
              <a:buFont typeface="Calibri"/>
              <a:buNone/>
            </a:pPr>
            <a:r>
              <a:rPr lang="en" b="0" u="sng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  <a:r>
              <a:rPr lang="en" b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41"/>
          <p:cNvSpPr txBox="1">
            <a:spLocks noGrp="1"/>
          </p:cNvSpPr>
          <p:nvPr>
            <p:ph type="body" idx="2"/>
          </p:nvPr>
        </p:nvSpPr>
        <p:spPr>
          <a:xfrm>
            <a:off x="484769" y="1366857"/>
            <a:ext cx="8031773" cy="3283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Due to several diseases in agricultural crops, farmers experience financial loss and crop waste every year.</a:t>
            </a:r>
            <a:br>
              <a:rPr lang="en" sz="1500">
                <a:latin typeface="Calibri"/>
                <a:ea typeface="Calibri"/>
                <a:cs typeface="Calibri"/>
                <a:sym typeface="Calibri"/>
              </a:rPr>
            </a:b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Use of automated disease detection techniques is beneficial for spotting plant diseases in their earliest stages.</a:t>
            </a:r>
            <a:br>
              <a:rPr lang="en" sz="1500">
                <a:latin typeface="Calibri"/>
                <a:ea typeface="Calibri"/>
                <a:cs typeface="Calibri"/>
                <a:sym typeface="Calibri"/>
              </a:rPr>
            </a:b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It is difficult to manually diagnose plant disease using photographs of the leaves.</a:t>
            </a:r>
            <a:br>
              <a:rPr lang="en" sz="1500">
                <a:latin typeface="Calibri"/>
                <a:ea typeface="Calibri"/>
                <a:cs typeface="Calibri"/>
                <a:sym typeface="Calibri"/>
              </a:rPr>
            </a:b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Thus, it is necessary to create computing techniques that would automate the disease identification and categorization using leaf images.</a:t>
            </a:r>
            <a:br>
              <a:rPr lang="en" sz="1500">
                <a:latin typeface="Calibri"/>
                <a:ea typeface="Calibri"/>
                <a:cs typeface="Calibri"/>
                <a:sym typeface="Calibri"/>
              </a:rPr>
            </a:b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Creating a system that can detect and determine the kind of disease is the objective of this project.</a:t>
            </a:r>
            <a:endParaRPr/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/>
          </a:p>
        </p:txBody>
      </p:sp>
      <p:sp>
        <p:nvSpPr>
          <p:cNvPr id="238" name="Google Shape;238;p4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 txBox="1">
            <a:spLocks noGrp="1"/>
          </p:cNvSpPr>
          <p:nvPr>
            <p:ph type="title"/>
          </p:nvPr>
        </p:nvSpPr>
        <p:spPr>
          <a:xfrm>
            <a:off x="484769" y="364736"/>
            <a:ext cx="8031773" cy="55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300"/>
              <a:buFont typeface="Calibri"/>
              <a:buNone/>
            </a:pPr>
            <a:r>
              <a:rPr lang="en" b="0" u="sng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Dataset used</a:t>
            </a:r>
            <a:endParaRPr b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42"/>
          <p:cNvSpPr txBox="1">
            <a:spLocks noGrp="1"/>
          </p:cNvSpPr>
          <p:nvPr>
            <p:ph type="body" idx="2"/>
          </p:nvPr>
        </p:nvSpPr>
        <p:spPr>
          <a:xfrm>
            <a:off x="484775" y="1281825"/>
            <a:ext cx="5076600" cy="3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Dataset credits: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Plant Village | Kaggle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76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The PlantVillage dataset consists of 54303 healthy and unhealthy leaf images divided into 38 categories by species and disease.</a:t>
            </a:r>
            <a:endParaRPr sz="1500"/>
          </a:p>
          <a:p>
            <a:pPr marL="177800" marR="0" lvl="0" indent="-76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I selected 4500 photographs of tomato plants for the training and validation of a deep learning model out of a total of 54303 images of various plant classes.</a:t>
            </a:r>
            <a:endParaRPr sz="1500"/>
          </a:p>
        </p:txBody>
      </p:sp>
      <p:sp>
        <p:nvSpPr>
          <p:cNvPr id="245" name="Google Shape;245;p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246" name="Google Shape;246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6266" y="2973256"/>
            <a:ext cx="1977629" cy="1870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16266" y="798468"/>
            <a:ext cx="1977629" cy="1977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3"/>
          <p:cNvSpPr txBox="1">
            <a:spLocks noGrp="1"/>
          </p:cNvSpPr>
          <p:nvPr>
            <p:ph type="title"/>
          </p:nvPr>
        </p:nvSpPr>
        <p:spPr>
          <a:xfrm>
            <a:off x="415175" y="330300"/>
            <a:ext cx="4008600" cy="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Calibri"/>
              <a:buNone/>
            </a:pPr>
            <a:r>
              <a:rPr lang="en" u="sng">
                <a:solidFill>
                  <a:srgbClr val="C00000"/>
                </a:solidFill>
              </a:rPr>
              <a:t>Choice of dataset type</a:t>
            </a:r>
            <a:endParaRPr/>
          </a:p>
        </p:txBody>
      </p:sp>
      <p:sp>
        <p:nvSpPr>
          <p:cNvPr id="253" name="Google Shape;253;p4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54" name="Google Shape;254;p43" descr="A green leaf on a grey su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2775" y="2106384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3" descr="A green leaf on a grey surface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9124" y="2106384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3" descr="A picture containing ground, floor, green, snack food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52800" y="2106384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3"/>
          <p:cNvSpPr txBox="1"/>
          <p:nvPr/>
        </p:nvSpPr>
        <p:spPr>
          <a:xfrm>
            <a:off x="399124" y="3348668"/>
            <a:ext cx="1219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Healthy Leaf</a:t>
            </a:r>
            <a:endParaRPr sz="1000"/>
          </a:p>
        </p:txBody>
      </p:sp>
      <p:sp>
        <p:nvSpPr>
          <p:cNvPr id="258" name="Google Shape;258;p43"/>
          <p:cNvSpPr txBox="1"/>
          <p:nvPr/>
        </p:nvSpPr>
        <p:spPr>
          <a:xfrm>
            <a:off x="1872776" y="3341313"/>
            <a:ext cx="1219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Early</a:t>
            </a: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blight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43"/>
          <p:cNvSpPr txBox="1"/>
          <p:nvPr/>
        </p:nvSpPr>
        <p:spPr>
          <a:xfrm>
            <a:off x="3352800" y="3355648"/>
            <a:ext cx="12192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Late</a:t>
            </a: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blight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0" name="Google Shape;260;p43"/>
          <p:cNvCxnSpPr/>
          <p:nvPr/>
        </p:nvCxnSpPr>
        <p:spPr>
          <a:xfrm>
            <a:off x="5001085" y="881400"/>
            <a:ext cx="0" cy="394245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1" name="Google Shape;261;p43"/>
          <p:cNvSpPr txBox="1"/>
          <p:nvPr/>
        </p:nvSpPr>
        <p:spPr>
          <a:xfrm>
            <a:off x="5501000" y="1113425"/>
            <a:ext cx="18786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8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Gray scale images</a:t>
            </a:r>
            <a:endParaRPr sz="1100"/>
          </a:p>
        </p:txBody>
      </p:sp>
      <p:sp>
        <p:nvSpPr>
          <p:cNvPr id="262" name="Google Shape;262;p43"/>
          <p:cNvSpPr txBox="1"/>
          <p:nvPr/>
        </p:nvSpPr>
        <p:spPr>
          <a:xfrm>
            <a:off x="415175" y="1628643"/>
            <a:ext cx="30768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classes of tomato plant dataset: </a:t>
            </a:r>
            <a:endParaRPr sz="1100"/>
          </a:p>
        </p:txBody>
      </p:sp>
      <p:pic>
        <p:nvPicPr>
          <p:cNvPr id="263" name="Google Shape;263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95838" y="1797799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3" descr="A picture containing vegetable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17049" y="1797799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3" descr="A green leaf on a grey surface&#10;&#10;Description automatically generated with medium confidenc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517049" y="3482606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95838" y="3482606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3"/>
          <p:cNvSpPr/>
          <p:nvPr/>
        </p:nvSpPr>
        <p:spPr>
          <a:xfrm>
            <a:off x="7012598" y="2249689"/>
            <a:ext cx="307135" cy="364231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BC4D47"/>
              </a:gs>
              <a:gs pos="50000">
                <a:srgbClr val="BA1F00"/>
              </a:gs>
              <a:gs pos="100000">
                <a:srgbClr val="AC1700"/>
              </a:gs>
            </a:gsLst>
            <a:lin ang="5400000" scaled="0"/>
          </a:gra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43"/>
          <p:cNvSpPr/>
          <p:nvPr/>
        </p:nvSpPr>
        <p:spPr>
          <a:xfrm>
            <a:off x="6962476" y="3910090"/>
            <a:ext cx="307135" cy="364232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BC4D47"/>
              </a:gs>
              <a:gs pos="50000">
                <a:srgbClr val="BA1F00"/>
              </a:gs>
              <a:gs pos="100000">
                <a:srgbClr val="AC1700"/>
              </a:gs>
            </a:gsLst>
            <a:lin ang="5400000" scaled="0"/>
          </a:gra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43"/>
          <p:cNvSpPr txBox="1"/>
          <p:nvPr/>
        </p:nvSpPr>
        <p:spPr>
          <a:xfrm>
            <a:off x="415175" y="1113425"/>
            <a:ext cx="20187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Color images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4"/>
          <p:cNvSpPr txBox="1">
            <a:spLocks noGrp="1"/>
          </p:cNvSpPr>
          <p:nvPr>
            <p:ph type="title"/>
          </p:nvPr>
        </p:nvSpPr>
        <p:spPr>
          <a:xfrm>
            <a:off x="461500" y="117675"/>
            <a:ext cx="7724400" cy="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300"/>
              <a:buFont typeface="Calibri"/>
              <a:buNone/>
            </a:pPr>
            <a:r>
              <a:rPr lang="en" u="sng">
                <a:solidFill>
                  <a:srgbClr val="C00000"/>
                </a:solidFill>
              </a:rPr>
              <a:t>Choice of training mechanism</a:t>
            </a:r>
            <a:endParaRPr/>
          </a:p>
        </p:txBody>
      </p:sp>
      <p:sp>
        <p:nvSpPr>
          <p:cNvPr id="275" name="Google Shape;275;p44"/>
          <p:cNvSpPr txBox="1">
            <a:spLocks noGrp="1"/>
          </p:cNvSpPr>
          <p:nvPr>
            <p:ph type="body" idx="2"/>
          </p:nvPr>
        </p:nvSpPr>
        <p:spPr>
          <a:xfrm>
            <a:off x="535325" y="1020575"/>
            <a:ext cx="3984000" cy="3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100"/>
              <a:buNone/>
            </a:pPr>
            <a:r>
              <a:rPr lang="en" sz="2100" b="0" i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Transfer Learning: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>
              <a:solidFill>
                <a:srgbClr val="282828"/>
              </a:solidFill>
            </a:endParaRPr>
          </a:p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400"/>
              <a:t>A method of reusing an already trained model for another task.</a:t>
            </a:r>
            <a:endParaRPr sz="1400" b="0" i="0">
              <a:solidFill>
                <a:srgbClr val="282828"/>
              </a:solidFill>
            </a:endParaRPr>
          </a:p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82828"/>
              </a:buClr>
              <a:buSzPts val="1400"/>
              <a:buChar char="•"/>
            </a:pPr>
            <a:r>
              <a:rPr lang="en" sz="1400">
                <a:solidFill>
                  <a:srgbClr val="282828"/>
                </a:solidFill>
              </a:rPr>
              <a:t>Various CNN models pre-trained on ImageNet data have proven successful in different medical tasks 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" sz="1500" u="sng"/>
              <a:t>MODELS CREATED USING TRANSFER LEARNING</a:t>
            </a:r>
            <a:endParaRPr/>
          </a:p>
        </p:txBody>
      </p:sp>
      <p:sp>
        <p:nvSpPr>
          <p:cNvPr id="276" name="Google Shape;276;p4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77" name="Google Shape;277;p44"/>
          <p:cNvSpPr txBox="1"/>
          <p:nvPr/>
        </p:nvSpPr>
        <p:spPr>
          <a:xfrm>
            <a:off x="4589536" y="1020576"/>
            <a:ext cx="4200293" cy="382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77500" lnSpcReduction="20000"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None/>
            </a:pPr>
            <a:r>
              <a:rPr lang="en" sz="27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Training from Scratch:</a:t>
            </a:r>
            <a:endParaRPr sz="1100"/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2561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an implementation of a CNN (one convolutional function, one non-linear function, one max pooling function and one softargmax function).</a:t>
            </a:r>
            <a:endParaRPr sz="1100"/>
          </a:p>
          <a:p>
            <a:pPr marL="0" marR="0" lvl="0" indent="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Building and training a Convolutional Neural Network (CNN) from scratch</a:t>
            </a:r>
            <a:endParaRPr sz="1100"/>
          </a:p>
          <a:p>
            <a:pPr marL="177800" marR="0" lvl="0" indent="-172561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Prepare the training and testing data.</a:t>
            </a:r>
            <a:endParaRPr sz="1100"/>
          </a:p>
          <a:p>
            <a:pPr marL="177800" marR="0" lvl="0" indent="-172561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 the CNN layers using the TensorFlow library.</a:t>
            </a:r>
            <a:endParaRPr sz="1100"/>
          </a:p>
          <a:p>
            <a:pPr marL="177800" marR="0" lvl="0" indent="-172561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the Optimizer.</a:t>
            </a:r>
            <a:endParaRPr sz="1100"/>
          </a:p>
          <a:p>
            <a:pPr marL="177800" marR="0" lvl="0" indent="-172561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the network and save the checkpoints.</a:t>
            </a:r>
            <a:endParaRPr sz="1100"/>
          </a:p>
          <a:p>
            <a:pPr marL="177800" marR="0" lvl="0" indent="-172561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Finally, we test the model.</a:t>
            </a:r>
            <a:b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01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8" name="Google Shape;278;p44"/>
          <p:cNvCxnSpPr/>
          <p:nvPr/>
        </p:nvCxnSpPr>
        <p:spPr>
          <a:xfrm>
            <a:off x="4554465" y="840347"/>
            <a:ext cx="0" cy="3926916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9" name="Google Shape;279;p44"/>
          <p:cNvSpPr txBox="1"/>
          <p:nvPr/>
        </p:nvSpPr>
        <p:spPr>
          <a:xfrm>
            <a:off x="774125" y="3486950"/>
            <a:ext cx="1407000" cy="9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54000" marR="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VGG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1100"/>
          </a:p>
          <a:p>
            <a:pPr marL="254000" marR="0" lvl="0" indent="-165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0" marR="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INCEPTIONV3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44"/>
          <p:cNvSpPr txBox="1"/>
          <p:nvPr/>
        </p:nvSpPr>
        <p:spPr>
          <a:xfrm>
            <a:off x="2180975" y="3466100"/>
            <a:ext cx="1541400" cy="9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54000" marR="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ResNet50</a:t>
            </a:r>
            <a:endParaRPr sz="1100"/>
          </a:p>
          <a:p>
            <a:pPr marL="254000" marR="0" lvl="0" indent="-165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0" marR="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ResNet 152 V2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5"/>
          <p:cNvSpPr txBox="1">
            <a:spLocks noGrp="1"/>
          </p:cNvSpPr>
          <p:nvPr>
            <p:ph type="title"/>
          </p:nvPr>
        </p:nvSpPr>
        <p:spPr>
          <a:xfrm>
            <a:off x="483578" y="306406"/>
            <a:ext cx="8031773" cy="55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300"/>
              <a:buFont typeface="Calibri"/>
              <a:buNone/>
            </a:pPr>
            <a:r>
              <a:rPr lang="en" u="sng">
                <a:solidFill>
                  <a:srgbClr val="C00000"/>
                </a:solidFill>
              </a:rPr>
              <a:t>Choice of deep learning architecture:</a:t>
            </a:r>
            <a:endParaRPr/>
          </a:p>
        </p:txBody>
      </p:sp>
      <p:sp>
        <p:nvSpPr>
          <p:cNvPr id="286" name="Google Shape;286;p45"/>
          <p:cNvSpPr txBox="1">
            <a:spLocks noGrp="1"/>
          </p:cNvSpPr>
          <p:nvPr>
            <p:ph type="body" idx="2"/>
          </p:nvPr>
        </p:nvSpPr>
        <p:spPr>
          <a:xfrm>
            <a:off x="483578" y="1652155"/>
            <a:ext cx="8031773" cy="2909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342900" marR="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400"/>
              <a:t>CONVOLUTIONAL NEURAL NETWORK (BUILT LAYER BY LAYER FROM SCRATCH)</a:t>
            </a:r>
            <a:endParaRPr sz="1400"/>
          </a:p>
          <a:p>
            <a:pPr marL="1778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" sz="1400"/>
              <a:t> </a:t>
            </a:r>
            <a:endParaRPr sz="1400"/>
          </a:p>
          <a:p>
            <a:pPr marL="1778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400"/>
          </a:p>
          <a:p>
            <a:pPr marL="3429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400"/>
              <a:t>VGG19</a:t>
            </a:r>
            <a:endParaRPr sz="1400"/>
          </a:p>
          <a:p>
            <a:pPr marL="342900" lvl="0" indent="-76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400"/>
          </a:p>
          <a:p>
            <a:pPr marL="342900" lvl="0" indent="-76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400"/>
          </a:p>
          <a:p>
            <a:pPr marL="342900" marR="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400"/>
              <a:t>RESNET50 </a:t>
            </a:r>
            <a:endParaRPr sz="1400"/>
          </a:p>
          <a:p>
            <a:pPr marL="1778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" sz="1400"/>
              <a:t> </a:t>
            </a:r>
            <a:endParaRPr sz="1400"/>
          </a:p>
          <a:p>
            <a:pPr marL="1778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400"/>
          </a:p>
          <a:p>
            <a:pPr marL="342900" marR="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400"/>
              <a:t>RESNET 152 V2</a:t>
            </a:r>
            <a:endParaRPr sz="1400"/>
          </a:p>
          <a:p>
            <a:pPr marL="342900" marR="0" lvl="0" indent="-76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400"/>
          </a:p>
          <a:p>
            <a:pPr marL="342900" marR="0" lvl="0" indent="-76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400"/>
          </a:p>
          <a:p>
            <a:pPr marL="342900" marR="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400"/>
              <a:t>INCEPTIONV3</a:t>
            </a:r>
            <a:endParaRPr sz="1400"/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/>
          </a:p>
        </p:txBody>
      </p:sp>
      <p:sp>
        <p:nvSpPr>
          <p:cNvPr id="287" name="Google Shape;287;p4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88" name="Google Shape;288;p45"/>
          <p:cNvSpPr txBox="1"/>
          <p:nvPr/>
        </p:nvSpPr>
        <p:spPr>
          <a:xfrm>
            <a:off x="483578" y="1100255"/>
            <a:ext cx="3436620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ALGORITHMS USED 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6"/>
          <p:cNvSpPr txBox="1">
            <a:spLocks noGrp="1"/>
          </p:cNvSpPr>
          <p:nvPr>
            <p:ph type="title"/>
          </p:nvPr>
        </p:nvSpPr>
        <p:spPr>
          <a:xfrm>
            <a:off x="484769" y="273845"/>
            <a:ext cx="8031773" cy="55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-57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300"/>
              <a:buFont typeface="Calibri"/>
              <a:buNone/>
            </a:pPr>
            <a:r>
              <a:rPr lang="en" u="sng">
                <a:solidFill>
                  <a:srgbClr val="C00000"/>
                </a:solidFill>
              </a:rPr>
              <a:t>LIBRARIES USED </a:t>
            </a:r>
            <a:endParaRPr/>
          </a:p>
        </p:txBody>
      </p:sp>
      <p:sp>
        <p:nvSpPr>
          <p:cNvPr id="294" name="Google Shape;294;p46"/>
          <p:cNvSpPr txBox="1">
            <a:spLocks noGrp="1"/>
          </p:cNvSpPr>
          <p:nvPr>
            <p:ph type="body" idx="2"/>
          </p:nvPr>
        </p:nvSpPr>
        <p:spPr>
          <a:xfrm>
            <a:off x="484769" y="1019696"/>
            <a:ext cx="8031773" cy="2909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TENSORFLOW </a:t>
            </a:r>
            <a:endParaRPr/>
          </a:p>
          <a:p>
            <a:pPr marL="0" marR="0" lvl="0" indent="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KERAS</a:t>
            </a:r>
            <a:endParaRPr/>
          </a:p>
          <a:p>
            <a:pPr marL="0" marR="0" lvl="0" indent="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NUMPY</a:t>
            </a:r>
            <a:endParaRPr/>
          </a:p>
          <a:p>
            <a:pPr marL="0" marR="0" lvl="0" indent="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MATPLOTLIB</a:t>
            </a:r>
            <a:endParaRPr/>
          </a:p>
          <a:p>
            <a:pPr marL="0" marR="0" lvl="0" indent="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SEABORN</a:t>
            </a:r>
            <a:endParaRPr/>
          </a:p>
          <a:p>
            <a:pPr marL="0" marR="0" lvl="0" indent="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SCIKIT LEARN</a:t>
            </a:r>
            <a:endParaRPr/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/>
          </a:p>
        </p:txBody>
      </p:sp>
      <p:sp>
        <p:nvSpPr>
          <p:cNvPr id="295" name="Google Shape;295;p4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7"/>
          <p:cNvSpPr txBox="1">
            <a:spLocks noGrp="1"/>
          </p:cNvSpPr>
          <p:nvPr>
            <p:ph type="title"/>
          </p:nvPr>
        </p:nvSpPr>
        <p:spPr>
          <a:xfrm>
            <a:off x="446625" y="273850"/>
            <a:ext cx="7914300" cy="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300"/>
              <a:buFont typeface="Calibri"/>
              <a:buNone/>
            </a:pPr>
            <a:r>
              <a:rPr lang="en" u="sng">
                <a:solidFill>
                  <a:srgbClr val="C00000"/>
                </a:solidFill>
              </a:rPr>
              <a:t>DATA PRE-PROCESSING</a:t>
            </a:r>
            <a:endParaRPr/>
          </a:p>
        </p:txBody>
      </p:sp>
      <p:sp>
        <p:nvSpPr>
          <p:cNvPr id="301" name="Google Shape;301;p47"/>
          <p:cNvSpPr txBox="1">
            <a:spLocks noGrp="1"/>
          </p:cNvSpPr>
          <p:nvPr>
            <p:ph type="body" idx="2"/>
          </p:nvPr>
        </p:nvSpPr>
        <p:spPr>
          <a:xfrm>
            <a:off x="483825" y="824800"/>
            <a:ext cx="7877100" cy="3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55000" lnSpcReduction="20000"/>
          </a:bodyPr>
          <a:lstStyle/>
          <a:p>
            <a:pPr marL="1778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" sz="1700"/>
              <a:t> </a:t>
            </a:r>
            <a:endParaRPr sz="230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" sz="2700" u="sng"/>
              <a:t>RESIZING IMAGES : </a:t>
            </a:r>
            <a:endParaRPr/>
          </a:p>
          <a:p>
            <a:pPr marL="1778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" sz="1700"/>
              <a:t> </a:t>
            </a:r>
            <a:endParaRPr/>
          </a:p>
          <a:p>
            <a:pPr marL="177800" lvl="0" indent="-17097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350"/>
              <a:t>The formats, quality, and resolution of the images in the dataset may vary. Thus, the photographs must be preprocessed.</a:t>
            </a:r>
            <a:endParaRPr sz="2350"/>
          </a:p>
          <a:p>
            <a:pPr marL="177800" lvl="0" indent="-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6382"/>
              <a:buNone/>
            </a:pPr>
            <a:endParaRPr sz="2350"/>
          </a:p>
          <a:p>
            <a:pPr marL="177800" lvl="0" indent="-17097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350"/>
              <a:t>For example: Images having a resolution of less than 500 px and dimensions of less than 500 px will not be accepted as valid images for the dataset. </a:t>
            </a:r>
            <a:br>
              <a:rPr lang="en" sz="2350"/>
            </a:br>
            <a:endParaRPr sz="2350"/>
          </a:p>
          <a:p>
            <a:pPr marL="177800" lvl="0" indent="-17097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350"/>
              <a:t>In order to shorten the training period, the remaining portions will be scaled to 256 x 256.</a:t>
            </a:r>
            <a:endParaRPr sz="2350"/>
          </a:p>
          <a:p>
            <a:pPr marL="177800" lvl="0" indent="-114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" sz="1700"/>
              <a:t> </a:t>
            </a:r>
            <a:endParaRPr sz="270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" sz="2700" u="sng"/>
              <a:t>DATA AGUMENTATION 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1800"/>
          </a:p>
          <a:p>
            <a:pPr marL="177800" lvl="0" indent="-17097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350"/>
              <a:t>Data augmentation is the technique of creating additional data points from current data in order to artificially increase the amount of data.</a:t>
            </a:r>
            <a:endParaRPr sz="235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2127"/>
              <a:buNone/>
            </a:pPr>
            <a:endParaRPr sz="2350"/>
          </a:p>
          <a:p>
            <a:pPr marL="177800" lvl="0" indent="-17097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350"/>
              <a:t>most popular types of image augmentation. </a:t>
            </a:r>
            <a:endParaRPr sz="2350"/>
          </a:p>
          <a:p>
            <a:pPr marL="177800" lvl="0" indent="-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2127"/>
              <a:buNone/>
            </a:pPr>
            <a:endParaRPr sz="2350"/>
          </a:p>
          <a:p>
            <a:pPr marL="558800" lvl="0" indent="-38687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350"/>
              <a:t>Vertical shift</a:t>
            </a:r>
            <a:endParaRPr sz="2350"/>
          </a:p>
          <a:p>
            <a:pPr marL="558800" lvl="0" indent="-38687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350"/>
              <a:t>Horizontal shift</a:t>
            </a:r>
            <a:endParaRPr sz="2350"/>
          </a:p>
          <a:p>
            <a:pPr marL="558800" lvl="0" indent="-38687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350"/>
              <a:t>Vertical flip</a:t>
            </a:r>
            <a:endParaRPr sz="2350"/>
          </a:p>
          <a:p>
            <a:pPr marL="558800" lvl="0" indent="-38687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350"/>
              <a:t>Horizontal flip </a:t>
            </a:r>
            <a:endParaRPr sz="2350"/>
          </a:p>
          <a:p>
            <a:pPr marL="558800" lvl="0" indent="-38687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350"/>
              <a:t>Rotation</a:t>
            </a:r>
            <a:endParaRPr sz="2350"/>
          </a:p>
          <a:p>
            <a:pPr marL="558800" lvl="0" indent="-38687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350"/>
              <a:t>Brightness modification</a:t>
            </a:r>
            <a:endParaRPr sz="2350"/>
          </a:p>
          <a:p>
            <a:pPr marL="558800" lvl="0" indent="-38687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2350"/>
              <a:t>Zoom In/Out most popular types of image augmentation.</a:t>
            </a:r>
            <a:endParaRPr sz="2350"/>
          </a:p>
          <a:p>
            <a:pPr marL="177800" lvl="0" indent="-101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302" name="Google Shape;302;p4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Red Orange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991</Words>
  <Application>Microsoft Macintosh PowerPoint</Application>
  <PresentationFormat>On-screen Show (16:9)</PresentationFormat>
  <Paragraphs>189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IBM Plex Sans SemiBold</vt:lpstr>
      <vt:lpstr>Arial</vt:lpstr>
      <vt:lpstr>IBM Plex Sans</vt:lpstr>
      <vt:lpstr>Calibri</vt:lpstr>
      <vt:lpstr>NTR</vt:lpstr>
      <vt:lpstr>Jim Nightshade</vt:lpstr>
      <vt:lpstr>Saira Condensed Light</vt:lpstr>
      <vt:lpstr>IBM Plex Sans Light</vt:lpstr>
      <vt:lpstr>Simple Light</vt:lpstr>
      <vt:lpstr>Office Theme</vt:lpstr>
      <vt:lpstr>LEAF DISEASE DETECTION USING DEEP LEARNING </vt:lpstr>
      <vt:lpstr>Introduction</vt:lpstr>
      <vt:lpstr>Problem statement </vt:lpstr>
      <vt:lpstr>Dataset used</vt:lpstr>
      <vt:lpstr>Choice of dataset type</vt:lpstr>
      <vt:lpstr>Choice of training mechanism</vt:lpstr>
      <vt:lpstr>Choice of deep learning architecture:</vt:lpstr>
      <vt:lpstr>LIBRARIES USED </vt:lpstr>
      <vt:lpstr>DATA PRE-PROCESSING</vt:lpstr>
      <vt:lpstr> IMAGE-DATA-GENERATOR </vt:lpstr>
      <vt:lpstr>ALGORITHMS &amp; RESULTS </vt:lpstr>
      <vt:lpstr>Algorithm-1   </vt:lpstr>
      <vt:lpstr>PowerPoint Presentation</vt:lpstr>
      <vt:lpstr>Algorithm-2   </vt:lpstr>
      <vt:lpstr>PowerPoint Presentation</vt:lpstr>
      <vt:lpstr>Algorithm-3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LEAF DISEASE DETECTION USING DEEP LEARNING </dc:title>
  <cp:lastModifiedBy>Ravikanth Gaddam</cp:lastModifiedBy>
  <cp:revision>3</cp:revision>
  <dcterms:modified xsi:type="dcterms:W3CDTF">2023-04-28T19:52:09Z</dcterms:modified>
</cp:coreProperties>
</file>